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</p:sldIdLst>
  <p:sldSz cx="18288000" cy="10287000"/>
  <p:notesSz cx="6858000" cy="9144000"/>
  <p:embeddedFontLst>
    <p:embeddedFont>
      <p:font typeface="Aileron Heavy Bold" panose="020B0604020202020204" charset="0"/>
      <p:regular r:id="rId18"/>
    </p:embeddedFont>
    <p:embeddedFont>
      <p:font typeface="Aileron Regular" panose="020B0604020202020204" charset="0"/>
      <p:regular r:id="rId19"/>
    </p:embeddedFont>
    <p:embeddedFont>
      <p:font typeface="Aileron Regular Bold" panose="020B0604020202020204" charset="0"/>
      <p:regular r:id="rId20"/>
    </p:embeddedFont>
    <p:embeddedFont>
      <p:font typeface="Aileron Regular Italics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70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11159577" cy="393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71"/>
              </a:lnSpc>
            </a:pPr>
            <a:r>
              <a:rPr lang="en-US" sz="9599" spc="-95" dirty="0">
                <a:solidFill>
                  <a:srgbClr val="ECF2FE"/>
                </a:solidFill>
                <a:latin typeface="Aileron Heavy Bold"/>
              </a:rPr>
              <a:t>ANÁLISE E PROCESSAMENTO DE DADOS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70729" y="3245450"/>
            <a:ext cx="6018926" cy="6238522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120827" y="7829969"/>
            <a:ext cx="456627" cy="456627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79330" y="3335996"/>
            <a:ext cx="3381387" cy="61479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027521" y="2370922"/>
            <a:ext cx="411432" cy="411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5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802793" y="1185536"/>
            <a:ext cx="936456" cy="936456"/>
            <a:chOff x="0" y="0"/>
            <a:chExt cx="1248608" cy="124860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EF5D50"/>
                  </a:solidFill>
                  <a:latin typeface="Aileron Heavy Bold"/>
                </a:rPr>
                <a:t>4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8970" r="40752"/>
          <a:stretch>
            <a:fillRect/>
          </a:stretch>
        </p:blipFill>
        <p:spPr>
          <a:xfrm>
            <a:off x="1028700" y="4495699"/>
            <a:ext cx="3152889" cy="33533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6660" r="40561"/>
          <a:stretch>
            <a:fillRect/>
          </a:stretch>
        </p:blipFill>
        <p:spPr>
          <a:xfrm>
            <a:off x="4712103" y="4495699"/>
            <a:ext cx="3152889" cy="335337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94662" y="4089302"/>
            <a:ext cx="509507" cy="185402"/>
            <a:chOff x="0" y="0"/>
            <a:chExt cx="1179660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75818" y="4089302"/>
            <a:ext cx="509507" cy="185402"/>
            <a:chOff x="0" y="0"/>
            <a:chExt cx="1179660" cy="429260"/>
          </a:xfrm>
        </p:grpSpPr>
        <p:sp>
          <p:nvSpPr>
            <p:cNvPr id="14" name="Freeform 1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t="11163" b="993"/>
          <a:stretch>
            <a:fillRect/>
          </a:stretch>
        </p:blipFill>
        <p:spPr>
          <a:xfrm>
            <a:off x="9491120" y="3333578"/>
            <a:ext cx="7768180" cy="451549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3314052" y="1372605"/>
            <a:ext cx="14341392" cy="1270174"/>
            <a:chOff x="0" y="0"/>
            <a:chExt cx="19121856" cy="169356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19121856" cy="758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Qual o Município com maior densidade populacional?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17037"/>
              <a:ext cx="19121856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84515" y="3894380"/>
            <a:ext cx="1799321" cy="1073300"/>
            <a:chOff x="0" y="66675"/>
            <a:chExt cx="2399094" cy="143106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675"/>
              <a:ext cx="2399094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28"/>
                </a:lnSpc>
              </a:pPr>
              <a:r>
                <a:rPr lang="en-US" sz="3600" u="none" spc="-36" dirty="0">
                  <a:solidFill>
                    <a:srgbClr val="ECF2FE"/>
                  </a:solidFill>
                  <a:latin typeface="Aileron Regular Bold"/>
                </a:rPr>
                <a:t>2010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23865"/>
              <a:ext cx="2399094" cy="573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65671" y="3894380"/>
            <a:ext cx="1799321" cy="1073300"/>
            <a:chOff x="0" y="66675"/>
            <a:chExt cx="2399094" cy="143106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6675"/>
              <a:ext cx="2399094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28"/>
                </a:lnSpc>
              </a:pPr>
              <a:r>
                <a:rPr lang="en-US" sz="3600" u="none" spc="-36" dirty="0">
                  <a:solidFill>
                    <a:srgbClr val="ECF2FE"/>
                  </a:solidFill>
                  <a:latin typeface="Aileron Regular Bold"/>
                </a:rPr>
                <a:t>2018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23865"/>
              <a:ext cx="2399094" cy="573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802793" y="1185536"/>
            <a:ext cx="936456" cy="936456"/>
            <a:chOff x="0" y="0"/>
            <a:chExt cx="1248608" cy="124860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3241E4"/>
                  </a:solidFill>
                  <a:latin typeface="Aileron Heavy Bold"/>
                </a:rPr>
                <a:t>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63115" y="4284766"/>
            <a:ext cx="936456" cy="936456"/>
            <a:chOff x="0" y="0"/>
            <a:chExt cx="1248608" cy="1248608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3241E4"/>
                  </a:solidFill>
                  <a:latin typeface="Aileron Heavy Bold"/>
                </a:rPr>
                <a:t>6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28874" y="1486905"/>
            <a:ext cx="14341392" cy="1270174"/>
            <a:chOff x="0" y="0"/>
            <a:chExt cx="19121856" cy="169356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9121856" cy="758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Alguma(s) da(s) empresas apresenta(m) prejuízo?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17037"/>
              <a:ext cx="19121856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40584" y="4586135"/>
            <a:ext cx="14341392" cy="1270174"/>
            <a:chOff x="0" y="0"/>
            <a:chExt cx="19121856" cy="169356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19121856" cy="758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Qual a empresa mais lucrativa?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17037"/>
              <a:ext cx="19121856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58996" y="4048191"/>
            <a:ext cx="6058336" cy="416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8"/>
              </a:lnSpc>
              <a:spcBef>
                <a:spcPct val="0"/>
              </a:spcBef>
              <a:buFont typeface="Arial"/>
              <a:buChar char="•"/>
            </a:pPr>
            <a:endParaRPr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02793" y="2541428"/>
            <a:ext cx="6878489" cy="549615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40584" y="5575575"/>
            <a:ext cx="6589869" cy="56146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16838" y="8251993"/>
            <a:ext cx="5123762" cy="85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8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ECF2FE"/>
                </a:solidFill>
                <a:latin typeface="Aileron Regular"/>
              </a:rPr>
              <a:t>Existem algumas empresas com resultados negativos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543475" y="8417345"/>
            <a:ext cx="509507" cy="185402"/>
            <a:chOff x="0" y="0"/>
            <a:chExt cx="1179660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5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17643" y="769086"/>
            <a:ext cx="936456" cy="936456"/>
            <a:chOff x="0" y="0"/>
            <a:chExt cx="1248608" cy="124860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EF5D50"/>
                  </a:solidFill>
                  <a:latin typeface="Aileron Heavy Bold"/>
                </a:rPr>
                <a:t>7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084" b="1084"/>
          <a:stretch>
            <a:fillRect/>
          </a:stretch>
        </p:blipFill>
        <p:spPr>
          <a:xfrm>
            <a:off x="1028700" y="2885051"/>
            <a:ext cx="4503494" cy="37834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2965" t="7955" b="1578"/>
          <a:stretch>
            <a:fillRect/>
          </a:stretch>
        </p:blipFill>
        <p:spPr>
          <a:xfrm>
            <a:off x="9726856" y="2885051"/>
            <a:ext cx="7532444" cy="378342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63806" y="4494885"/>
            <a:ext cx="3313583" cy="217358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28700" y="7027694"/>
            <a:ext cx="509507" cy="185402"/>
            <a:chOff x="0" y="0"/>
            <a:chExt cx="1179660" cy="429260"/>
          </a:xfrm>
        </p:grpSpPr>
        <p:sp>
          <p:nvSpPr>
            <p:cNvPr id="13" name="Freeform 13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949166" y="8237859"/>
            <a:ext cx="509507" cy="185402"/>
            <a:chOff x="0" y="0"/>
            <a:chExt cx="1179660" cy="429260"/>
          </a:xfrm>
        </p:grpSpPr>
        <p:sp>
          <p:nvSpPr>
            <p:cNvPr id="15" name="Freeform 15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l="4582" t="19622" r="50462" b="49999"/>
          <a:stretch>
            <a:fillRect/>
          </a:stretch>
        </p:blipFill>
        <p:spPr>
          <a:xfrm>
            <a:off x="1028700" y="8007375"/>
            <a:ext cx="5561976" cy="66616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3128874" y="1028700"/>
            <a:ext cx="14130426" cy="1856351"/>
            <a:chOff x="0" y="0"/>
            <a:chExt cx="18840568" cy="247513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18840568" cy="154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Qual a média do Resultado Operacional das empresas, por ano e por Distrito? A Distribuição é normal? Porquê?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898606"/>
              <a:ext cx="18840568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51681" y="6890345"/>
            <a:ext cx="7728221" cy="36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4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ECF2FE"/>
                </a:solidFill>
                <a:latin typeface="Aileron Regular"/>
              </a:rPr>
              <a:t>Média agrupada do resultado por distrito e ano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56423" y="7959750"/>
            <a:ext cx="9402877" cy="77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2199" u="sng" dirty="0">
                <a:solidFill>
                  <a:srgbClr val="ECF2FE"/>
                </a:solidFill>
                <a:latin typeface="Aileron Regular"/>
              </a:rPr>
              <a:t>Conclusão: </a:t>
            </a:r>
            <a:r>
              <a:rPr lang="en-US" sz="2199" u="none" dirty="0">
                <a:solidFill>
                  <a:srgbClr val="ECF2FE"/>
                </a:solidFill>
                <a:latin typeface="Aileron Regular"/>
              </a:rPr>
              <a:t>a distribuição é normal porque </a:t>
            </a:r>
            <a:r>
              <a:rPr lang="en-US" sz="2199" u="none" dirty="0">
                <a:solidFill>
                  <a:srgbClr val="ECF2FE"/>
                </a:solidFill>
                <a:latin typeface="Aileron Regular Bold"/>
              </a:rPr>
              <a:t>68,26 % </a:t>
            </a:r>
            <a:r>
              <a:rPr lang="en-US" sz="2199" u="none" dirty="0">
                <a:solidFill>
                  <a:srgbClr val="ECF2FE"/>
                </a:solidFill>
                <a:latin typeface="Aileron Regular"/>
              </a:rPr>
              <a:t>dos valores encontram-se dentro do intervalo [média - desvio padrão ; média + desvio padrão]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17643" y="1321536"/>
            <a:ext cx="936456" cy="936456"/>
            <a:chOff x="0" y="0"/>
            <a:chExt cx="1248608" cy="124860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3241E4"/>
                  </a:solidFill>
                  <a:latin typeface="Aileron Heavy Bold"/>
                </a:rPr>
                <a:t>8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28874" y="1329816"/>
            <a:ext cx="11101476" cy="1856351"/>
            <a:chOff x="0" y="0"/>
            <a:chExt cx="14801968" cy="24751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14801968" cy="154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Qual o Município com melhor desempenho nas redes sociais, porquê?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98606"/>
              <a:ext cx="14801968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37" b="37"/>
          <a:stretch>
            <a:fillRect/>
          </a:stretch>
        </p:blipFill>
        <p:spPr>
          <a:xfrm>
            <a:off x="1247815" y="3186167"/>
            <a:ext cx="16230600" cy="269833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713064" y="6517708"/>
            <a:ext cx="509507" cy="185402"/>
            <a:chOff x="0" y="0"/>
            <a:chExt cx="1179660" cy="429260"/>
          </a:xfrm>
        </p:grpSpPr>
        <p:sp>
          <p:nvSpPr>
            <p:cNvPr id="14" name="Freeform 1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3064" y="7279708"/>
            <a:ext cx="509507" cy="185402"/>
            <a:chOff x="0" y="0"/>
            <a:chExt cx="1179660" cy="429260"/>
          </a:xfrm>
        </p:grpSpPr>
        <p:sp>
          <p:nvSpPr>
            <p:cNvPr id="16" name="Freeform 16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13064" y="8003608"/>
            <a:ext cx="509507" cy="185402"/>
            <a:chOff x="0" y="0"/>
            <a:chExt cx="1179660" cy="429260"/>
          </a:xfrm>
        </p:grpSpPr>
        <p:sp>
          <p:nvSpPr>
            <p:cNvPr id="18" name="Freeform 18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482887" y="6384358"/>
            <a:ext cx="13391462" cy="39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8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ECF2FE"/>
                </a:solidFill>
                <a:latin typeface="Aileron Regular"/>
              </a:rPr>
              <a:t>O Município do Porto não tem activa a opção de visualização de nº de seguidores no Youtube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82887" y="7146358"/>
            <a:ext cx="12267512" cy="397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8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ECF2FE"/>
                </a:solidFill>
                <a:latin typeface="Aileron Regular"/>
              </a:rPr>
              <a:t>O Município de Faro não tem conta de Twitter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2887" y="7870258"/>
            <a:ext cx="13848662" cy="85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8"/>
              </a:lnSpc>
              <a:spcBef>
                <a:spcPct val="0"/>
              </a:spcBef>
            </a:pPr>
            <a:r>
              <a:rPr lang="en-US" sz="2400" u="sng" dirty="0">
                <a:solidFill>
                  <a:srgbClr val="ECF2FE"/>
                </a:solidFill>
                <a:latin typeface="Aileron Regular"/>
              </a:rPr>
              <a:t>Conclusão: </a:t>
            </a:r>
            <a:r>
              <a:rPr lang="en-US" sz="2400" u="none" dirty="0">
                <a:solidFill>
                  <a:srgbClr val="ECF2FE"/>
                </a:solidFill>
                <a:latin typeface="Aileron Regular"/>
              </a:rPr>
              <a:t>Para cada uma das plataformas sociais, Lisboa é a que apresenta melhor desempenho entre os Municípios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5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17643" y="560472"/>
            <a:ext cx="936456" cy="936456"/>
            <a:chOff x="0" y="0"/>
            <a:chExt cx="1248608" cy="124860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EF5D50"/>
                  </a:solidFill>
                  <a:latin typeface="Aileron Heavy Bold"/>
                </a:rPr>
                <a:t>9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13064" y="6517708"/>
            <a:ext cx="509507" cy="185402"/>
            <a:chOff x="0" y="0"/>
            <a:chExt cx="1179660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3064" y="7622608"/>
            <a:ext cx="509507" cy="185402"/>
            <a:chOff x="0" y="0"/>
            <a:chExt cx="1179660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13064" y="8365558"/>
            <a:ext cx="509507" cy="185402"/>
            <a:chOff x="0" y="0"/>
            <a:chExt cx="1179660" cy="429260"/>
          </a:xfrm>
        </p:grpSpPr>
        <p:sp>
          <p:nvSpPr>
            <p:cNvPr id="14" name="Freeform 1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3064" y="8441758"/>
            <a:ext cx="509507" cy="185402"/>
            <a:chOff x="0" y="0"/>
            <a:chExt cx="1179660" cy="429260"/>
          </a:xfrm>
        </p:grpSpPr>
        <p:sp>
          <p:nvSpPr>
            <p:cNvPr id="16" name="Freeform 16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482887" y="8308408"/>
            <a:ext cx="14202833" cy="85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8"/>
              </a:lnSpc>
              <a:spcBef>
                <a:spcPct val="0"/>
              </a:spcBef>
            </a:pPr>
            <a:r>
              <a:rPr lang="en-US" sz="2400" dirty="0">
                <a:solidFill>
                  <a:srgbClr val="ECF2FE"/>
                </a:solidFill>
                <a:latin typeface="Aileron Regular"/>
              </a:rPr>
              <a:t>Na tabela existem alguns erros nomeadamente "-inf" e "nan" provocados pela inexistência de dados relativamente ao nº de funcionários e/ou resultados operacionais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b="50000"/>
          <a:stretch>
            <a:fillRect/>
          </a:stretch>
        </p:blipFill>
        <p:spPr>
          <a:xfrm>
            <a:off x="1711258" y="2406891"/>
            <a:ext cx="7020013" cy="554941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 t="50000"/>
          <a:stretch>
            <a:fillRect/>
          </a:stretch>
        </p:blipFill>
        <p:spPr>
          <a:xfrm>
            <a:off x="9556729" y="2406891"/>
            <a:ext cx="7020013" cy="554941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3128874" y="785388"/>
            <a:ext cx="13082676" cy="1856351"/>
            <a:chOff x="0" y="0"/>
            <a:chExt cx="17443568" cy="247513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17443568" cy="154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Qual a o resultado operacional por funcionário / ano? (Resultado Operacional / Nº funcionários)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898606"/>
              <a:ext cx="17443568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17643" y="788136"/>
            <a:ext cx="936456" cy="936456"/>
            <a:chOff x="0" y="0"/>
            <a:chExt cx="1248608" cy="124860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3241E4"/>
                  </a:solidFill>
                  <a:latin typeface="Aileron Heavy Bold"/>
                </a:rPr>
                <a:t>10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28874" y="1008153"/>
            <a:ext cx="14130426" cy="2471104"/>
            <a:chOff x="0" y="-38100"/>
            <a:chExt cx="18840568" cy="32948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18840568" cy="2351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Elabore um gráfico que demonstre o desempenho dos Municípios nas redes sociais, juntamente com a sua população total e o número de desempregados.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80176"/>
              <a:ext cx="18840568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pic>
        <p:nvPicPr>
          <p:cNvPr id="20" name="Picture 9">
            <a:extLst>
              <a:ext uri="{FF2B5EF4-FFF2-40B4-BE49-F238E27FC236}">
                <a16:creationId xmlns:a16="http://schemas.microsoft.com/office/drawing/2014/main" id="{BDC3660B-EC94-4810-9646-D6FEFF86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16"/>
          <a:stretch>
            <a:fillRect/>
          </a:stretch>
        </p:blipFill>
        <p:spPr>
          <a:xfrm>
            <a:off x="2883553" y="2771841"/>
            <a:ext cx="12959121" cy="72565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37623" y="2940351"/>
            <a:ext cx="6921677" cy="12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08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ECF2FE"/>
                </a:solidFill>
                <a:latin typeface="Aileron Heavy Bold"/>
              </a:rPr>
              <a:t>OBRIGADO!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3518" y="1948889"/>
            <a:ext cx="6164322" cy="63892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619458" y="6144348"/>
            <a:ext cx="5065578" cy="190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50"/>
              </a:lnSpc>
            </a:pPr>
            <a:r>
              <a:rPr lang="en-US" sz="2500" u="none" spc="100" dirty="0">
                <a:solidFill>
                  <a:srgbClr val="ECF2FE"/>
                </a:solidFill>
                <a:latin typeface="Aileron Regular"/>
              </a:rPr>
              <a:t>Ana Costa Dias</a:t>
            </a:r>
          </a:p>
          <a:p>
            <a:pPr marL="0" lvl="0" indent="0" algn="r">
              <a:lnSpc>
                <a:spcPts val="3750"/>
              </a:lnSpc>
            </a:pPr>
            <a:r>
              <a:rPr lang="en-US" sz="2500" u="none" spc="100" dirty="0">
                <a:solidFill>
                  <a:srgbClr val="ECF2FE"/>
                </a:solidFill>
                <a:latin typeface="Aileron Regular"/>
              </a:rPr>
              <a:t>Carlos Cunha</a:t>
            </a:r>
          </a:p>
          <a:p>
            <a:pPr marL="0" lvl="0" indent="0" algn="r">
              <a:lnSpc>
                <a:spcPts val="3750"/>
              </a:lnSpc>
            </a:pPr>
            <a:r>
              <a:rPr lang="en-US" sz="2500" u="none" spc="100" dirty="0">
                <a:solidFill>
                  <a:srgbClr val="ECF2FE"/>
                </a:solidFill>
                <a:latin typeface="Aileron Regular"/>
              </a:rPr>
              <a:t>Filipe Santos</a:t>
            </a:r>
          </a:p>
          <a:p>
            <a:pPr marL="0" lvl="0" indent="0" algn="r">
              <a:lnSpc>
                <a:spcPts val="3750"/>
              </a:lnSpc>
            </a:pPr>
            <a:r>
              <a:rPr lang="en-US" sz="2500" u="none" spc="100" dirty="0">
                <a:solidFill>
                  <a:srgbClr val="ECF2FE"/>
                </a:solidFill>
                <a:latin typeface="Aileron Regular"/>
              </a:rPr>
              <a:t>Filipe Silva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19458" y="5346712"/>
            <a:ext cx="5065578" cy="48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</a:pPr>
            <a:r>
              <a:rPr lang="en-US" sz="2800" u="none" spc="112" dirty="0">
                <a:solidFill>
                  <a:srgbClr val="ECF2FE"/>
                </a:solidFill>
                <a:latin typeface="Aileron Regular Bold"/>
              </a:rPr>
              <a:t>FILA 3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266513" y="5432437"/>
            <a:ext cx="992787" cy="992787"/>
            <a:chOff x="1371600" y="6705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8700" y="3083538"/>
            <a:ext cx="511468" cy="51146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091773" y="3339272"/>
            <a:ext cx="338027" cy="338027"/>
            <a:chOff x="1371600" y="6705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02872" y="3314320"/>
            <a:ext cx="5585882" cy="469214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88754" y="7561562"/>
            <a:ext cx="460845" cy="46084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55108" y="5529219"/>
            <a:ext cx="415596" cy="7992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5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2524215" y="5352589"/>
            <a:ext cx="13239569" cy="354522"/>
            <a:chOff x="0" y="0"/>
            <a:chExt cx="18971156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49530"/>
              <a:ext cx="18971157" cy="408940"/>
            </a:xfrm>
            <a:custGeom>
              <a:avLst/>
              <a:gdLst/>
              <a:ahLst/>
              <a:cxnLst/>
              <a:rect l="l" t="t" r="r" b="b"/>
              <a:pathLst>
                <a:path w="18971157" h="408940">
                  <a:moveTo>
                    <a:pt x="18765416" y="0"/>
                  </a:moveTo>
                  <a:cubicBezTo>
                    <a:pt x="18665086" y="0"/>
                    <a:pt x="18582536" y="72390"/>
                    <a:pt x="18563486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18564757" y="242570"/>
                  </a:lnTo>
                  <a:cubicBezTo>
                    <a:pt x="18582536" y="337820"/>
                    <a:pt x="18666357" y="408940"/>
                    <a:pt x="18766686" y="408940"/>
                  </a:cubicBezTo>
                  <a:cubicBezTo>
                    <a:pt x="18879716" y="408940"/>
                    <a:pt x="18971157" y="317500"/>
                    <a:pt x="18971157" y="204470"/>
                  </a:cubicBezTo>
                  <a:cubicBezTo>
                    <a:pt x="18971157" y="91440"/>
                    <a:pt x="18878446" y="0"/>
                    <a:pt x="18765416" y="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103155" y="5084036"/>
            <a:ext cx="936456" cy="936456"/>
            <a:chOff x="0" y="0"/>
            <a:chExt cx="1248608" cy="1248608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EF5D50"/>
                  </a:solidFill>
                  <a:latin typeface="Aileron Heavy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75772" y="5061623"/>
            <a:ext cx="936456" cy="936456"/>
            <a:chOff x="0" y="0"/>
            <a:chExt cx="1248608" cy="1248608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EF5D50"/>
                  </a:solidFill>
                  <a:latin typeface="Aileron Heavy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41513" y="5084036"/>
            <a:ext cx="936456" cy="936456"/>
            <a:chOff x="0" y="0"/>
            <a:chExt cx="1248608" cy="1248608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EF5D50"/>
                  </a:solidFill>
                  <a:latin typeface="Aileron Heavy Bold"/>
                </a:rPr>
                <a:t>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563477" y="4229607"/>
            <a:ext cx="4015810" cy="53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49"/>
              </a:lnSpc>
              <a:spcBef>
                <a:spcPct val="0"/>
              </a:spcBef>
            </a:pPr>
            <a:r>
              <a:rPr lang="en-US" sz="3499" u="none" spc="-34" dirty="0">
                <a:solidFill>
                  <a:srgbClr val="ECF2FE"/>
                </a:solidFill>
                <a:latin typeface="Aileron Heavy Bold"/>
              </a:rPr>
              <a:t>Processo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50087" y="4229607"/>
            <a:ext cx="2519308" cy="53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49"/>
              </a:lnSpc>
              <a:spcBef>
                <a:spcPct val="0"/>
              </a:spcBef>
            </a:pPr>
            <a:r>
              <a:rPr lang="en-US" sz="3499" u="none" spc="-34" dirty="0">
                <a:solidFill>
                  <a:srgbClr val="ECF2FE"/>
                </a:solidFill>
                <a:latin typeface="Aileron Heavy Bold"/>
              </a:rPr>
              <a:t>Respostas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75263" y="4229008"/>
            <a:ext cx="5737473" cy="53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49"/>
              </a:lnSpc>
              <a:spcBef>
                <a:spcPct val="0"/>
              </a:spcBef>
            </a:pPr>
            <a:r>
              <a:rPr lang="en-US" sz="3499" u="none" spc="-34" dirty="0">
                <a:solidFill>
                  <a:srgbClr val="ECF2FE"/>
                </a:solidFill>
                <a:latin typeface="Aileron Heavy Bold"/>
              </a:rPr>
              <a:t>Problemas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9767" y="2241782"/>
            <a:ext cx="6402809" cy="66364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3278" y="1793556"/>
            <a:ext cx="6735786" cy="643267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89767" y="3773877"/>
            <a:ext cx="570534" cy="570534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809532" y="8525169"/>
            <a:ext cx="353023" cy="353023"/>
            <a:chOff x="1371600" y="6705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24784" y="1408808"/>
            <a:ext cx="384748" cy="38474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429542" y="4201885"/>
            <a:ext cx="6829758" cy="1883230"/>
            <a:chOff x="0" y="0"/>
            <a:chExt cx="9106344" cy="251097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9106344" cy="165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ECF2FE"/>
                  </a:solidFill>
                  <a:latin typeface="Aileron Heavy Bold"/>
                </a:rPr>
                <a:t>Processo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28264"/>
              <a:ext cx="9106344" cy="582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58770" y="960595"/>
            <a:ext cx="509507" cy="185402"/>
            <a:chOff x="0" y="0"/>
            <a:chExt cx="1179660" cy="429260"/>
          </a:xfrm>
        </p:grpSpPr>
        <p:sp>
          <p:nvSpPr>
            <p:cNvPr id="6" name="Freeform 6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258770" y="4143385"/>
            <a:ext cx="509507" cy="185402"/>
            <a:chOff x="0" y="0"/>
            <a:chExt cx="1179660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258770" y="6467741"/>
            <a:ext cx="509507" cy="185402"/>
            <a:chOff x="0" y="0"/>
            <a:chExt cx="1179660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486459" y="711039"/>
            <a:ext cx="6542771" cy="2802787"/>
            <a:chOff x="0" y="0"/>
            <a:chExt cx="8723694" cy="37370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8723694" cy="97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980"/>
                </a:lnSpc>
                <a:spcBef>
                  <a:spcPct val="0"/>
                </a:spcBef>
              </a:pPr>
              <a:r>
                <a:rPr lang="en-US" sz="4600" u="none" spc="-46" dirty="0">
                  <a:solidFill>
                    <a:srgbClr val="08104D"/>
                  </a:solidFill>
                  <a:latin typeface="Aileron Regular Bold"/>
                </a:rPr>
                <a:t>Limpeza de dados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41728"/>
              <a:ext cx="8723694" cy="259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4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8104D"/>
                  </a:solidFill>
                  <a:latin typeface="Aileron Regular"/>
                </a:rPr>
                <a:t>Eliminação de colunas duplicadas (Nº de empregados) e linhas desnecessárias;</a:t>
              </a:r>
            </a:p>
            <a:p>
              <a:pPr marL="0" lvl="0" indent="0">
                <a:lnSpc>
                  <a:spcPts val="3124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8104D"/>
                  </a:solidFill>
                  <a:latin typeface="Aileron Regular"/>
                </a:rPr>
                <a:t>Acrescentar elementos significativos;</a:t>
              </a:r>
            </a:p>
            <a:p>
              <a:pPr marL="0" lvl="0" indent="0">
                <a:lnSpc>
                  <a:spcPts val="3124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8104D"/>
                  </a:solidFill>
                  <a:latin typeface="Aileron Regular"/>
                </a:rPr>
                <a:t>Eliminar espaços e caixa alta;</a:t>
              </a:r>
            </a:p>
            <a:p>
              <a:pPr marL="0" lvl="0" indent="0">
                <a:lnSpc>
                  <a:spcPts val="3124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8104D"/>
                  </a:solidFill>
                  <a:latin typeface="Aileron Regular"/>
                </a:rPr>
                <a:t>Trocar vírgulas por pontos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86459" y="3903065"/>
            <a:ext cx="6542771" cy="2412276"/>
            <a:chOff x="0" y="0"/>
            <a:chExt cx="8723694" cy="321636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85725"/>
              <a:ext cx="8723694" cy="2355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508"/>
                </a:lnSpc>
              </a:pPr>
              <a:r>
                <a:rPr lang="en-US" sz="4600" u="none" spc="-46" dirty="0">
                  <a:solidFill>
                    <a:srgbClr val="08104D"/>
                  </a:solidFill>
                  <a:latin typeface="Aileron Regular Bold"/>
                </a:rPr>
                <a:t>Selecionar colunas/campos sugeridos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642491"/>
              <a:ext cx="8723694" cy="573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86459" y="6246285"/>
            <a:ext cx="6542771" cy="2595115"/>
            <a:chOff x="0" y="85725"/>
            <a:chExt cx="8723694" cy="346015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5725"/>
              <a:ext cx="8723694" cy="1598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08"/>
                </a:lnSpc>
              </a:pPr>
              <a:r>
                <a:rPr lang="en-US" sz="4600" u="none" spc="-46" dirty="0">
                  <a:solidFill>
                    <a:srgbClr val="08104D"/>
                  </a:solidFill>
                  <a:latin typeface="Aileron Regular Bold"/>
                </a:rPr>
                <a:t>Transformação de dados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01694"/>
              <a:ext cx="8723694" cy="154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3"/>
                </a:lnSpc>
                <a:spcBef>
                  <a:spcPct val="0"/>
                </a:spcBef>
              </a:pPr>
              <a:r>
                <a:rPr lang="en-US" sz="2199" u="none" dirty="0">
                  <a:solidFill>
                    <a:srgbClr val="08104D"/>
                  </a:solidFill>
                  <a:latin typeface="Aileron Regular"/>
                </a:rPr>
                <a:t>Criação de receitas no Trifacta através do comando </a:t>
              </a:r>
              <a:r>
                <a:rPr lang="en-US" sz="2199" u="none" dirty="0">
                  <a:solidFill>
                    <a:srgbClr val="08104D"/>
                  </a:solidFill>
                  <a:latin typeface="Aileron Regular Italics"/>
                </a:rPr>
                <a:t>"Join";</a:t>
              </a:r>
            </a:p>
            <a:p>
              <a:pPr marL="0" lvl="0" indent="0">
                <a:lnSpc>
                  <a:spcPts val="3123"/>
                </a:lnSpc>
                <a:spcBef>
                  <a:spcPct val="0"/>
                </a:spcBef>
              </a:pPr>
              <a:r>
                <a:rPr lang="en-US" sz="2199" u="none" dirty="0">
                  <a:solidFill>
                    <a:srgbClr val="08104D"/>
                  </a:solidFill>
                  <a:latin typeface="Aileron Regular"/>
                </a:rPr>
                <a:t>Incompatibilidade entre diferentes tipos de ficheiros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5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220702" y="1897551"/>
            <a:ext cx="407728" cy="407728"/>
            <a:chOff x="0" y="0"/>
            <a:chExt cx="1708150" cy="1708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24384" y="8419867"/>
            <a:ext cx="338474" cy="338474"/>
            <a:chOff x="1371600" y="6705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606163"/>
            <a:ext cx="6158245" cy="63829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8743" y="2435335"/>
            <a:ext cx="6158245" cy="57271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2892" y="1528659"/>
            <a:ext cx="368892" cy="36889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865859" y="4139796"/>
            <a:ext cx="7393441" cy="2007407"/>
            <a:chOff x="0" y="0"/>
            <a:chExt cx="9857922" cy="267654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9857922" cy="165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08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ECF2FE"/>
                  </a:solidFill>
                  <a:latin typeface="Aileron Heavy Bold"/>
                </a:rPr>
                <a:t>Problemas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93834"/>
              <a:ext cx="9857922" cy="582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4376" y="2528227"/>
            <a:ext cx="6542771" cy="7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80"/>
              </a:lnSpc>
              <a:spcBef>
                <a:spcPct val="0"/>
              </a:spcBef>
            </a:pPr>
            <a:r>
              <a:rPr lang="en-US" sz="4600" u="none" spc="-46" dirty="0">
                <a:solidFill>
                  <a:srgbClr val="08104D"/>
                </a:solidFill>
                <a:latin typeface="Aileron Regular 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4376" y="3420242"/>
            <a:ext cx="6542771" cy="77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2199" u="none" dirty="0">
                <a:solidFill>
                  <a:srgbClr val="08104D"/>
                </a:solidFill>
                <a:latin typeface="Aileron Regular"/>
              </a:rPr>
              <a:t>Problemas de relação entre tabelas para a última receita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4376" y="981075"/>
            <a:ext cx="6542771" cy="7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79"/>
              </a:lnSpc>
              <a:spcBef>
                <a:spcPct val="0"/>
              </a:spcBef>
            </a:pPr>
            <a:r>
              <a:rPr lang="en-US" sz="4599" u="none" spc="-45" dirty="0">
                <a:solidFill>
                  <a:srgbClr val="08104D"/>
                </a:solidFill>
                <a:latin typeface="Aileron Regular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16529" y="981075"/>
            <a:ext cx="6542771" cy="7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79"/>
              </a:lnSpc>
              <a:spcBef>
                <a:spcPct val="0"/>
              </a:spcBef>
            </a:pPr>
            <a:r>
              <a:rPr lang="en-US" sz="4599" u="none" spc="-45" dirty="0">
                <a:solidFill>
                  <a:srgbClr val="08104D"/>
                </a:solidFill>
                <a:latin typeface="Aileron Regular Bold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16529" y="4380180"/>
            <a:ext cx="6542771" cy="7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79"/>
              </a:lnSpc>
              <a:spcBef>
                <a:spcPct val="0"/>
              </a:spcBef>
            </a:pPr>
            <a:r>
              <a:rPr lang="en-US" sz="4599" u="none" spc="-45" dirty="0">
                <a:solidFill>
                  <a:srgbClr val="08104D"/>
                </a:solidFill>
                <a:latin typeface="Aileron Regular 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4376" y="1873089"/>
            <a:ext cx="6542771" cy="36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23"/>
              </a:lnSpc>
              <a:spcBef>
                <a:spcPct val="0"/>
              </a:spcBef>
            </a:pPr>
            <a:r>
              <a:rPr lang="en-US" sz="2199" u="none" dirty="0">
                <a:solidFill>
                  <a:srgbClr val="08104D"/>
                </a:solidFill>
                <a:latin typeface="Aileron Regular"/>
              </a:rPr>
              <a:t>Importação dos dados para o Trifacta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16529" y="1873089"/>
            <a:ext cx="6542771" cy="195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2199" u="none" dirty="0">
                <a:solidFill>
                  <a:srgbClr val="08104D"/>
                </a:solidFill>
                <a:latin typeface="Aileron Regular"/>
              </a:rPr>
              <a:t>Numa primeira abordagem ao problema foi utilizada a biblioteca NumPy, contudo verificou-se um conjunto de erros não numéricos provocados pelo facto do ficheiro.csv ter os números decimais com vírgulas ao invés de pontos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16529" y="5272194"/>
            <a:ext cx="6542771" cy="156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2199" u="none" dirty="0">
                <a:solidFill>
                  <a:srgbClr val="08104D"/>
                </a:solidFill>
                <a:latin typeface="Aileron Regular"/>
              </a:rPr>
              <a:t>Na segunda abordagem foi utilizada a biblioteca Pandas, pois aceita dados não numéricos que seriam relevantes para a resolução das questões propostas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4376" y="4380180"/>
            <a:ext cx="6542771" cy="7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80"/>
              </a:lnSpc>
              <a:spcBef>
                <a:spcPct val="0"/>
              </a:spcBef>
            </a:pPr>
            <a:r>
              <a:rPr lang="en-US" sz="4600" u="none" spc="-46" dirty="0">
                <a:solidFill>
                  <a:srgbClr val="08104D"/>
                </a:solidFill>
                <a:latin typeface="Aileron Regular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14376" y="5351916"/>
            <a:ext cx="6542771" cy="116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2199" u="none" dirty="0">
                <a:solidFill>
                  <a:srgbClr val="08104D"/>
                </a:solidFill>
                <a:latin typeface="Aileron Regular"/>
              </a:rPr>
              <a:t>Seleção das empresas por localidade devido ao facto dos dados fornecidos pelo PorData serem referentes apenas a </a:t>
            </a:r>
            <a:r>
              <a:rPr lang="en-US" sz="2199" u="none" dirty="0">
                <a:solidFill>
                  <a:srgbClr val="08104D"/>
                </a:solidFill>
                <a:latin typeface="Aileron Regular Italics"/>
              </a:rPr>
              <a:t>"Municípios"</a:t>
            </a:r>
            <a:r>
              <a:rPr lang="en-US" sz="2199" u="none" dirty="0">
                <a:solidFill>
                  <a:srgbClr val="08104D"/>
                </a:solidFill>
                <a:latin typeface="Aileron Regular"/>
              </a:rPr>
              <a:t> e não a </a:t>
            </a:r>
            <a:r>
              <a:rPr lang="en-US" sz="2199" u="none" dirty="0">
                <a:solidFill>
                  <a:srgbClr val="08104D"/>
                </a:solidFill>
                <a:latin typeface="Aileron Regular Italics"/>
              </a:rPr>
              <a:t>"Distritos"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1289135"/>
            <a:ext cx="509507" cy="185402"/>
            <a:chOff x="0" y="0"/>
            <a:chExt cx="1179660" cy="429260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530853" y="1289135"/>
            <a:ext cx="509507" cy="185402"/>
            <a:chOff x="0" y="0"/>
            <a:chExt cx="117966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530853" y="4591502"/>
            <a:ext cx="509507" cy="185402"/>
            <a:chOff x="0" y="0"/>
            <a:chExt cx="1179660" cy="429260"/>
          </a:xfrm>
        </p:grpSpPr>
        <p:sp>
          <p:nvSpPr>
            <p:cNvPr id="21" name="Freeform 21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28700" y="4597009"/>
            <a:ext cx="509507" cy="185402"/>
            <a:chOff x="0" y="0"/>
            <a:chExt cx="1179660" cy="429260"/>
          </a:xfrm>
        </p:grpSpPr>
        <p:sp>
          <p:nvSpPr>
            <p:cNvPr id="23" name="Freeform 23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28700" y="2757425"/>
            <a:ext cx="509507" cy="185402"/>
            <a:chOff x="0" y="0"/>
            <a:chExt cx="1179660" cy="429260"/>
          </a:xfrm>
        </p:grpSpPr>
        <p:sp>
          <p:nvSpPr>
            <p:cNvPr id="25" name="Freeform 25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9767" y="2241782"/>
            <a:ext cx="6402809" cy="663641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9767" y="3773877"/>
            <a:ext cx="570534" cy="570534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809532" y="8525169"/>
            <a:ext cx="353023" cy="353023"/>
            <a:chOff x="1371600" y="6705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24784" y="1408808"/>
            <a:ext cx="384748" cy="38474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429542" y="4201885"/>
            <a:ext cx="6829758" cy="1883230"/>
            <a:chOff x="0" y="0"/>
            <a:chExt cx="9106344" cy="251097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9106344" cy="165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ECF2FE"/>
                  </a:solidFill>
                  <a:latin typeface="Aileron Heavy Bold"/>
                </a:rPr>
                <a:t>Respostas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28264"/>
              <a:ext cx="9106344" cy="582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45986" y="3060791"/>
            <a:ext cx="2749116" cy="49983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5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802793" y="652360"/>
            <a:ext cx="936456" cy="936456"/>
            <a:chOff x="0" y="0"/>
            <a:chExt cx="1248608" cy="124860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EF5D50"/>
                  </a:solidFill>
                  <a:latin typeface="Aileron Heavy Bold"/>
                </a:rPr>
                <a:t>1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6110" t="18246" b="3613"/>
          <a:stretch>
            <a:fillRect/>
          </a:stretch>
        </p:blipFill>
        <p:spPr>
          <a:xfrm>
            <a:off x="3957399" y="1732490"/>
            <a:ext cx="9934972" cy="405871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432258" y="916041"/>
            <a:ext cx="14341392" cy="1270174"/>
            <a:chOff x="0" y="0"/>
            <a:chExt cx="19121856" cy="169356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9121856" cy="758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Qual o Distrito com maior quantidade de empresas?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17037"/>
              <a:ext cx="19121856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02793" y="6210300"/>
            <a:ext cx="936456" cy="936456"/>
            <a:chOff x="0" y="0"/>
            <a:chExt cx="1248608" cy="1248608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EF5D50"/>
                  </a:solidFill>
                  <a:latin typeface="Aileron Heavy Bold"/>
                </a:rPr>
                <a:t>2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 t="1606" b="3336"/>
          <a:stretch>
            <a:fillRect/>
          </a:stretch>
        </p:blipFill>
        <p:spPr>
          <a:xfrm>
            <a:off x="3957399" y="7270581"/>
            <a:ext cx="9934972" cy="182705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3432258" y="6511669"/>
            <a:ext cx="14341392" cy="1270174"/>
            <a:chOff x="0" y="0"/>
            <a:chExt cx="19121856" cy="169356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19121856" cy="758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Qual o Distrito onde existe um volume de negócios mais elevado?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17037"/>
              <a:ext cx="19121856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802793" y="1014086"/>
            <a:ext cx="936456" cy="936456"/>
            <a:chOff x="0" y="0"/>
            <a:chExt cx="1248608" cy="124860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248608" cy="1248608"/>
              <a:chOff x="1371600" y="6705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8792" y="351575"/>
              <a:ext cx="571024" cy="52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3241E4"/>
                  </a:solidFill>
                  <a:latin typeface="Aileron Heavy Bold"/>
                </a:rPr>
                <a:t>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56250" y="1128944"/>
            <a:ext cx="14341392" cy="1856351"/>
            <a:chOff x="0" y="0"/>
            <a:chExt cx="19121856" cy="24751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19121856" cy="154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3599" u="none" spc="-35" dirty="0">
                  <a:solidFill>
                    <a:srgbClr val="ECF2FE"/>
                  </a:solidFill>
                  <a:latin typeface="Aileron Regular Bold"/>
                </a:rPr>
                <a:t>Qual a sustentabilidade económica de cada Município? (rendimento – despesas)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98606"/>
              <a:ext cx="19121856" cy="57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56250" y="3421821"/>
            <a:ext cx="10103457" cy="242324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t="327" b="327"/>
          <a:stretch>
            <a:fillRect/>
          </a:stretch>
        </p:blipFill>
        <p:spPr>
          <a:xfrm>
            <a:off x="3556250" y="6835059"/>
            <a:ext cx="10103457" cy="242324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3556250" y="2938609"/>
            <a:ext cx="471782" cy="171674"/>
            <a:chOff x="0" y="0"/>
            <a:chExt cx="1179660" cy="429260"/>
          </a:xfrm>
        </p:grpSpPr>
        <p:sp>
          <p:nvSpPr>
            <p:cNvPr id="15" name="Freeform 15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556250" y="6359768"/>
            <a:ext cx="471782" cy="171674"/>
            <a:chOff x="0" y="0"/>
            <a:chExt cx="1179660" cy="429260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4168546" y="2867659"/>
            <a:ext cx="6058336" cy="971805"/>
            <a:chOff x="0" y="66675"/>
            <a:chExt cx="8077781" cy="129573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6675"/>
              <a:ext cx="807778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36"/>
                </a:lnSpc>
              </a:pPr>
              <a:r>
                <a:rPr lang="en-US" sz="3200" u="none" spc="-32" dirty="0">
                  <a:solidFill>
                    <a:srgbClr val="ECF2FE"/>
                  </a:solidFill>
                  <a:latin typeface="Aileron Regular Bold"/>
                </a:rPr>
                <a:t>Valores referentes a 2010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26796"/>
              <a:ext cx="8077781" cy="535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18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356004" y="6269385"/>
            <a:ext cx="6058336" cy="971805"/>
            <a:chOff x="0" y="66675"/>
            <a:chExt cx="8077781" cy="129573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66675"/>
              <a:ext cx="807778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36"/>
                </a:lnSpc>
              </a:pPr>
              <a:r>
                <a:rPr lang="en-US" sz="3200" u="none" spc="-32" dirty="0">
                  <a:solidFill>
                    <a:srgbClr val="ECF2FE"/>
                  </a:solidFill>
                  <a:latin typeface="Aileron Regular Bold"/>
                </a:rPr>
                <a:t>Valores referentes a 2018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26796"/>
              <a:ext cx="8077781" cy="535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18"/>
                </a:lnSpc>
                <a:spcBef>
                  <a:spcPct val="0"/>
                </a:spcBef>
                <a:buFont typeface="Arial"/>
                <a:buChar char="•"/>
              </a:pP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459</Words>
  <Application>Microsoft Office PowerPoint</Application>
  <PresentationFormat>Personalizados</PresentationFormat>
  <Paragraphs>66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3" baseType="lpstr">
      <vt:lpstr>Aileron Regular Italics</vt:lpstr>
      <vt:lpstr>Aileron Regular Bold</vt:lpstr>
      <vt:lpstr>Aileron Heavy Bold</vt:lpstr>
      <vt:lpstr>Arial</vt:lpstr>
      <vt:lpstr>Calibri</vt:lpstr>
      <vt:lpstr>Aileron Regular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Orange Technology Pitch Deck Presentation</dc:title>
  <cp:lastModifiedBy>CarlosCunha</cp:lastModifiedBy>
  <cp:revision>3</cp:revision>
  <dcterms:created xsi:type="dcterms:W3CDTF">2006-08-16T00:00:00Z</dcterms:created>
  <dcterms:modified xsi:type="dcterms:W3CDTF">2020-01-29T10:32:00Z</dcterms:modified>
  <dc:identifier>DADxdnjJ9kw</dc:identifier>
</cp:coreProperties>
</file>